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Now" charset="1" panose="00000500000000000000"/>
      <p:regular r:id="rId14"/>
    </p:embeddedFont>
    <p:embeddedFont>
      <p:font typeface="Now Bold" charset="1" panose="00000800000000000000"/>
      <p:regular r:id="rId15"/>
    </p:embeddedFont>
    <p:embeddedFont>
      <p:font typeface="Now Thin" charset="1" panose="00000300000000000000"/>
      <p:regular r:id="rId16"/>
    </p:embeddedFont>
    <p:embeddedFont>
      <p:font typeface="Now Light" charset="1" panose="00000400000000000000"/>
      <p:regular r:id="rId17"/>
    </p:embeddedFont>
    <p:embeddedFont>
      <p:font typeface="Now Medium" charset="1" panose="00000600000000000000"/>
      <p:regular r:id="rId18"/>
    </p:embeddedFont>
    <p:embeddedFont>
      <p:font typeface="Now Heavy" charset="1" panose="00000A00000000000000"/>
      <p:regular r:id="rId19"/>
    </p:embeddedFont>
    <p:embeddedFont>
      <p:font typeface="Open Sauce" charset="1" panose="00000500000000000000"/>
      <p:regular r:id="rId20"/>
    </p:embeddedFont>
    <p:embeddedFont>
      <p:font typeface="Open Sauce Bold" charset="1" panose="00000800000000000000"/>
      <p:regular r:id="rId21"/>
    </p:embeddedFont>
    <p:embeddedFont>
      <p:font typeface="Open Sauce Italics" charset="1" panose="00000500000000000000"/>
      <p:regular r:id="rId22"/>
    </p:embeddedFont>
    <p:embeddedFont>
      <p:font typeface="Open Sauce Bold Italics" charset="1" panose="00000800000000000000"/>
      <p:regular r:id="rId23"/>
    </p:embeddedFont>
    <p:embeddedFont>
      <p:font typeface="Open Sauce Light" charset="1" panose="00000400000000000000"/>
      <p:regular r:id="rId24"/>
    </p:embeddedFont>
    <p:embeddedFont>
      <p:font typeface="Open Sauce Light Italics" charset="1" panose="00000400000000000000"/>
      <p:regular r:id="rId25"/>
    </p:embeddedFont>
    <p:embeddedFont>
      <p:font typeface="Open Sauce Medium" charset="1" panose="00000600000000000000"/>
      <p:regular r:id="rId26"/>
    </p:embeddedFont>
    <p:embeddedFont>
      <p:font typeface="Open Sauce Medium Italics" charset="1" panose="00000600000000000000"/>
      <p:regular r:id="rId27"/>
    </p:embeddedFont>
    <p:embeddedFont>
      <p:font typeface="Open Sauce Semi-Bold" charset="1" panose="00000700000000000000"/>
      <p:regular r:id="rId28"/>
    </p:embeddedFont>
    <p:embeddedFont>
      <p:font typeface="Open Sauce Semi-Bold Italics" charset="1" panose="00000700000000000000"/>
      <p:regular r:id="rId29"/>
    </p:embeddedFont>
    <p:embeddedFont>
      <p:font typeface="Open Sauce Heavy" charset="1" panose="00000A00000000000000"/>
      <p:regular r:id="rId30"/>
    </p:embeddedFont>
    <p:embeddedFont>
      <p:font typeface="Open Sauce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7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0" t="-12765" r="0" b="-12765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419934" y="6034561"/>
            <a:ext cx="7135094" cy="1695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0"/>
              </a:lnSpc>
            </a:pPr>
            <a:r>
              <a:rPr lang="en-US" sz="2764">
                <a:solidFill>
                  <a:srgbClr val="56AEFF"/>
                </a:solidFill>
                <a:latin typeface="DM Sans Italics"/>
              </a:rPr>
              <a:t>Presented by: </a:t>
            </a:r>
          </a:p>
          <a:p>
            <a:pPr>
              <a:lnSpc>
                <a:spcPts val="3400"/>
              </a:lnSpc>
            </a:pPr>
            <a:r>
              <a:rPr lang="en-US" sz="2764">
                <a:solidFill>
                  <a:srgbClr val="56AEFF"/>
                </a:solidFill>
                <a:latin typeface="DM Sans Italics"/>
              </a:rPr>
              <a:t>Murtaza Khalid (FA20-BSCS-0108)</a:t>
            </a:r>
          </a:p>
          <a:p>
            <a:pPr>
              <a:lnSpc>
                <a:spcPts val="3400"/>
              </a:lnSpc>
            </a:pPr>
            <a:r>
              <a:rPr lang="en-US" sz="2764">
                <a:solidFill>
                  <a:srgbClr val="56AEFF"/>
                </a:solidFill>
                <a:latin typeface="DM Sans Italics"/>
              </a:rPr>
              <a:t>Qurat ul Ain Zehra (FA20-BSCS-0119)</a:t>
            </a:r>
          </a:p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764">
                <a:solidFill>
                  <a:srgbClr val="56AEFF"/>
                </a:solidFill>
                <a:latin typeface="DM Sans Italics"/>
              </a:rPr>
              <a:t>Syed Shaheer Qamar (FA20-BSCS-0015)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3598"/>
            <a:ext cx="10959085" cy="173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</a:rPr>
              <a:t>LEAD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95175" y="8526844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57513" y="3703770"/>
            <a:ext cx="9659937" cy="1721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56AEFF"/>
                </a:solidFill>
                <a:latin typeface="Now Bold"/>
              </a:rPr>
              <a:t>GENERATOR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10948" y="3191120"/>
            <a:ext cx="11418993" cy="6356958"/>
          </a:xfrm>
          <a:custGeom>
            <a:avLst/>
            <a:gdLst/>
            <a:ahLst/>
            <a:cxnLst/>
            <a:rect r="r" b="b" t="t" l="l"/>
            <a:pathLst>
              <a:path h="6356958" w="11418993">
                <a:moveTo>
                  <a:pt x="0" y="0"/>
                </a:moveTo>
                <a:lnTo>
                  <a:pt x="11418993" y="0"/>
                </a:lnTo>
                <a:lnTo>
                  <a:pt x="114189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876" r="0" b="-987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0810" y="965423"/>
            <a:ext cx="6647692" cy="193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11"/>
              </a:lnSpc>
            </a:pPr>
            <a:r>
              <a:rPr lang="en-US" sz="6426">
                <a:solidFill>
                  <a:srgbClr val="56AEFF"/>
                </a:solidFill>
                <a:latin typeface="Now Bold"/>
              </a:rPr>
              <a:t>PROJECT</a:t>
            </a:r>
          </a:p>
          <a:p>
            <a:pPr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</a:rPr>
              <a:t>DISTRIBUTION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860032"/>
          </a:xfrm>
          <a:custGeom>
            <a:avLst/>
            <a:gdLst/>
            <a:ahLst/>
            <a:cxnLst/>
            <a:rect r="r" b="b" t="t" l="l"/>
            <a:pathLst>
              <a:path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827" r="0" b="-1078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366" y="0"/>
            <a:ext cx="9658350" cy="10287000"/>
            <a:chOff x="0" y="0"/>
            <a:chExt cx="254376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7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21151" y="2382125"/>
            <a:ext cx="8245699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sz="4739">
                <a:solidFill>
                  <a:srgbClr val="FFFFFF"/>
                </a:solidFill>
                <a:latin typeface="Now Bold"/>
              </a:rPr>
              <a:t>POTENTIAL USERS</a:t>
            </a:r>
          </a:p>
        </p:txBody>
      </p:sp>
      <p:sp>
        <p:nvSpPr>
          <p:cNvPr name="AutoShape 7" id="7"/>
          <p:cNvSpPr/>
          <p:nvPr/>
        </p:nvSpPr>
        <p:spPr>
          <a:xfrm>
            <a:off x="5021151" y="4339623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5133083" y="6140628"/>
            <a:ext cx="8308916" cy="628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8"/>
              </a:lnSpc>
              <a:spcBef>
                <a:spcPct val="0"/>
              </a:spcBef>
            </a:pPr>
            <a:r>
              <a:rPr lang="en-US" sz="3767">
                <a:solidFill>
                  <a:srgbClr val="FFFFFF"/>
                </a:solidFill>
                <a:latin typeface="DM Sans"/>
              </a:rPr>
              <a:t>All types of business and customers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36165" y="7635165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26554" y="3721721"/>
            <a:ext cx="10434893" cy="243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780"/>
              </a:lnSpc>
            </a:pPr>
            <a:r>
              <a:rPr lang="en-US" sz="14129" spc="861">
                <a:solidFill>
                  <a:srgbClr val="FFFFFF"/>
                </a:solidFill>
                <a:latin typeface="Now 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t="0" r="-36659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86667" y="1698193"/>
            <a:ext cx="8437330" cy="122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BACKGROUND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46335" y="3526476"/>
            <a:ext cx="6997665" cy="397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54"/>
              </a:lnSpc>
              <a:spcBef>
                <a:spcPct val="0"/>
              </a:spcBef>
            </a:pPr>
            <a:r>
              <a:rPr lang="en-US" sz="3807">
                <a:solidFill>
                  <a:srgbClr val="FFFFFF"/>
                </a:solidFill>
                <a:latin typeface="DM Sans"/>
              </a:rPr>
              <a:t>Bridge the gap between businesses struggling to track potential customers and consumers searching for the right products within their budget and preferences.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807534" y="0"/>
            <a:ext cx="6254290" cy="10287000"/>
            <a:chOff x="0" y="0"/>
            <a:chExt cx="3860673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5"/>
              <a:stretch>
                <a:fillRect l="-73436" t="0" r="-7343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466903" y="1428804"/>
            <a:ext cx="10117257" cy="245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PROBLEM SATEMENT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46335" y="4133504"/>
            <a:ext cx="8355858" cy="330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54"/>
              </a:lnSpc>
              <a:spcBef>
                <a:spcPct val="0"/>
              </a:spcBef>
            </a:pPr>
            <a:r>
              <a:rPr lang="en-US" sz="3807">
                <a:solidFill>
                  <a:srgbClr val="FFFFFF"/>
                </a:solidFill>
                <a:latin typeface="DM Sans"/>
              </a:rPr>
              <a:t>Develop a system for efficient lead generation and simplified product discovery to boost sales, enhance marketing strategies, and save time for both businesses and customers.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899382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t="0" r="-280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909677" y="1760435"/>
            <a:ext cx="7007910" cy="10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SIGNIFICANCE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09272" y="3479262"/>
            <a:ext cx="6008720" cy="464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602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DM Sans"/>
              </a:rPr>
              <a:t>We're enabling businesses to connect with potential customers swiftly, improving their sales and profits through technology-driven efficiency. This project saves time for all involved and fuels innovation in lead management.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600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1" r="-11111" b="-9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97011" y="1879014"/>
            <a:ext cx="9879016" cy="73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PROPOSED SOLUTION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242275" y="1673357"/>
            <a:ext cx="1142373" cy="114237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597011" y="3518087"/>
            <a:ext cx="9685401" cy="319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90"/>
              </a:lnSpc>
              <a:spcBef>
                <a:spcPct val="0"/>
              </a:spcBef>
            </a:pPr>
            <a:r>
              <a:rPr lang="en-US" sz="3109">
                <a:solidFill>
                  <a:srgbClr val="FFFFFF"/>
                </a:solidFill>
                <a:latin typeface="DM Sans"/>
              </a:rPr>
              <a:t>Develop a system to streamline the discovery, organization, and communication between businesses and potential customers, enhancing sales and marketing while simplifying the shopping experience for customers, resulting in a mutually beneficial and efficient connection.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530334" y="1889148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4941" y="3055142"/>
            <a:ext cx="4427507" cy="3064712"/>
            <a:chOff x="0" y="0"/>
            <a:chExt cx="1342044" cy="9289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2044" cy="928961"/>
            </a:xfrm>
            <a:custGeom>
              <a:avLst/>
              <a:gdLst/>
              <a:ahLst/>
              <a:cxnLst/>
              <a:rect r="r" b="b" t="t" l="l"/>
              <a:pathLst>
                <a:path h="928961" w="1342044">
                  <a:moveTo>
                    <a:pt x="0" y="0"/>
                  </a:moveTo>
                  <a:lnTo>
                    <a:pt x="1342044" y="0"/>
                  </a:lnTo>
                  <a:lnTo>
                    <a:pt x="1342044" y="928961"/>
                  </a:lnTo>
                  <a:lnTo>
                    <a:pt x="0" y="928961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42044" cy="976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66923" y="6551697"/>
            <a:ext cx="3259264" cy="3197794"/>
            <a:chOff x="0" y="0"/>
            <a:chExt cx="987932" cy="9693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7932" cy="969300"/>
            </a:xfrm>
            <a:custGeom>
              <a:avLst/>
              <a:gdLst/>
              <a:ahLst/>
              <a:cxnLst/>
              <a:rect r="r" b="b" t="t" l="l"/>
              <a:pathLst>
                <a:path h="969300" w="987932">
                  <a:moveTo>
                    <a:pt x="0" y="0"/>
                  </a:moveTo>
                  <a:lnTo>
                    <a:pt x="987932" y="0"/>
                  </a:lnTo>
                  <a:lnTo>
                    <a:pt x="987932" y="969300"/>
                  </a:lnTo>
                  <a:lnTo>
                    <a:pt x="0" y="969300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87932" cy="1016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165638" y="3072476"/>
            <a:ext cx="6335316" cy="3317074"/>
            <a:chOff x="0" y="0"/>
            <a:chExt cx="1920330" cy="10054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20330" cy="1005455"/>
            </a:xfrm>
            <a:custGeom>
              <a:avLst/>
              <a:gdLst/>
              <a:ahLst/>
              <a:cxnLst/>
              <a:rect r="r" b="b" t="t" l="l"/>
              <a:pathLst>
                <a:path h="1005455" w="1920330">
                  <a:moveTo>
                    <a:pt x="0" y="0"/>
                  </a:moveTo>
                  <a:lnTo>
                    <a:pt x="1920330" y="0"/>
                  </a:lnTo>
                  <a:lnTo>
                    <a:pt x="1920330" y="1005455"/>
                  </a:lnTo>
                  <a:lnTo>
                    <a:pt x="0" y="1005455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20330" cy="1053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523064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19774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919280" y="1626663"/>
            <a:ext cx="10450651" cy="92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9"/>
              </a:lnSpc>
              <a:spcBef>
                <a:spcPct val="0"/>
              </a:spcBef>
            </a:pPr>
            <a:r>
              <a:rPr lang="en-US" sz="5966">
                <a:solidFill>
                  <a:srgbClr val="FFFFFF"/>
                </a:solidFill>
                <a:latin typeface="Now Bold"/>
              </a:rPr>
              <a:t>COMPETITORS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368226" y="3234624"/>
            <a:ext cx="5930139" cy="2894807"/>
          </a:xfrm>
          <a:custGeom>
            <a:avLst/>
            <a:gdLst/>
            <a:ahLst/>
            <a:cxnLst/>
            <a:rect r="r" b="b" t="t" l="l"/>
            <a:pathLst>
              <a:path h="2894807" w="5930139">
                <a:moveTo>
                  <a:pt x="0" y="0"/>
                </a:moveTo>
                <a:lnTo>
                  <a:pt x="5930140" y="0"/>
                </a:lnTo>
                <a:lnTo>
                  <a:pt x="5930140" y="2894807"/>
                </a:lnTo>
                <a:lnTo>
                  <a:pt x="0" y="28948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00991" y="3203999"/>
            <a:ext cx="4010821" cy="2670407"/>
          </a:xfrm>
          <a:custGeom>
            <a:avLst/>
            <a:gdLst/>
            <a:ahLst/>
            <a:cxnLst/>
            <a:rect r="r" b="b" t="t" l="l"/>
            <a:pathLst>
              <a:path h="2670407" w="4010821">
                <a:moveTo>
                  <a:pt x="0" y="0"/>
                </a:moveTo>
                <a:lnTo>
                  <a:pt x="4010821" y="0"/>
                </a:lnTo>
                <a:lnTo>
                  <a:pt x="4010821" y="2670407"/>
                </a:lnTo>
                <a:lnTo>
                  <a:pt x="0" y="26704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663" r="0" b="-12715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011839" y="6856408"/>
            <a:ext cx="2709579" cy="2588372"/>
          </a:xfrm>
          <a:custGeom>
            <a:avLst/>
            <a:gdLst/>
            <a:ahLst/>
            <a:cxnLst/>
            <a:rect r="r" b="b" t="t" l="l"/>
            <a:pathLst>
              <a:path h="2588372" w="2709579">
                <a:moveTo>
                  <a:pt x="0" y="0"/>
                </a:moveTo>
                <a:lnTo>
                  <a:pt x="2709580" y="0"/>
                </a:lnTo>
                <a:lnTo>
                  <a:pt x="2709580" y="2588373"/>
                </a:lnTo>
                <a:lnTo>
                  <a:pt x="0" y="25883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6824" t="-14323" r="-65586" b="-13602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1112959" y="6675386"/>
            <a:ext cx="4370079" cy="2908016"/>
            <a:chOff x="0" y="0"/>
            <a:chExt cx="1324637" cy="88146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24637" cy="881464"/>
            </a:xfrm>
            <a:custGeom>
              <a:avLst/>
              <a:gdLst/>
              <a:ahLst/>
              <a:cxnLst/>
              <a:rect r="r" b="b" t="t" l="l"/>
              <a:pathLst>
                <a:path h="881464" w="1324637">
                  <a:moveTo>
                    <a:pt x="0" y="0"/>
                  </a:moveTo>
                  <a:lnTo>
                    <a:pt x="1324637" y="0"/>
                  </a:lnTo>
                  <a:lnTo>
                    <a:pt x="1324637" y="881464"/>
                  </a:lnTo>
                  <a:lnTo>
                    <a:pt x="0" y="881464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324637" cy="92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1303701" y="6960236"/>
            <a:ext cx="3989330" cy="2380717"/>
          </a:xfrm>
          <a:custGeom>
            <a:avLst/>
            <a:gdLst/>
            <a:ahLst/>
            <a:cxnLst/>
            <a:rect r="r" b="b" t="t" l="l"/>
            <a:pathLst>
              <a:path h="2380717" w="3989330">
                <a:moveTo>
                  <a:pt x="0" y="0"/>
                </a:moveTo>
                <a:lnTo>
                  <a:pt x="3989329" y="0"/>
                </a:lnTo>
                <a:lnTo>
                  <a:pt x="3989329" y="2380717"/>
                </a:lnTo>
                <a:lnTo>
                  <a:pt x="0" y="2380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1679" t="-21369" r="-25505" b="-22081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286157" y="0"/>
            <a:ext cx="15430157" cy="1054589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t="0" r="-125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176446" y="3858295"/>
            <a:ext cx="8457192" cy="100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METHODOLOGY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43068" y="5105400"/>
            <a:ext cx="8523947" cy="1970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333" spc="228">
                <a:solidFill>
                  <a:srgbClr val="F5FFF5"/>
                </a:solidFill>
                <a:latin typeface="DM Sans"/>
              </a:rPr>
              <a:t>Employ the Agile methodology to efficiently handle the project, given its multifaceted nature. Agile offers flexibility, adaptation to evolving requirements, collaboration, continuous feedback, and incremental product delivery.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73908" y="1244910"/>
            <a:ext cx="4161751" cy="649633"/>
            <a:chOff x="0" y="0"/>
            <a:chExt cx="2565722" cy="400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400499"/>
            </a:xfrm>
            <a:custGeom>
              <a:avLst/>
              <a:gdLst/>
              <a:ahLst/>
              <a:cxnLst/>
              <a:rect r="r" b="b" t="t" l="l"/>
              <a:pathLst>
                <a:path h="400499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200250"/>
                  </a:lnTo>
                  <a:lnTo>
                    <a:pt x="2362522" y="400499"/>
                  </a:lnTo>
                  <a:lnTo>
                    <a:pt x="0" y="400499"/>
                  </a:lnTo>
                  <a:lnTo>
                    <a:pt x="203200" y="200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2311722" cy="438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7340336" y="2078078"/>
            <a:ext cx="4161751" cy="582759"/>
            <a:chOff x="0" y="0"/>
            <a:chExt cx="2565722" cy="3592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722" cy="359271"/>
            </a:xfrm>
            <a:custGeom>
              <a:avLst/>
              <a:gdLst/>
              <a:ahLst/>
              <a:cxnLst/>
              <a:rect r="r" b="b" t="t" l="l"/>
              <a:pathLst>
                <a:path h="359271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179636"/>
                  </a:lnTo>
                  <a:lnTo>
                    <a:pt x="2362522" y="359271"/>
                  </a:lnTo>
                  <a:lnTo>
                    <a:pt x="0" y="359271"/>
                  </a:lnTo>
                  <a:lnTo>
                    <a:pt x="203200" y="179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2311722" cy="397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73908" y="2918012"/>
            <a:ext cx="4161751" cy="641363"/>
            <a:chOff x="0" y="0"/>
            <a:chExt cx="2565722" cy="395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722" cy="395401"/>
            </a:xfrm>
            <a:custGeom>
              <a:avLst/>
              <a:gdLst/>
              <a:ahLst/>
              <a:cxnLst/>
              <a:rect r="r" b="b" t="t" l="l"/>
              <a:pathLst>
                <a:path h="395401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197700"/>
                  </a:lnTo>
                  <a:lnTo>
                    <a:pt x="2362522" y="395401"/>
                  </a:lnTo>
                  <a:lnTo>
                    <a:pt x="0" y="395401"/>
                  </a:lnTo>
                  <a:lnTo>
                    <a:pt x="203200" y="197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2311722" cy="433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7340336" y="3816549"/>
            <a:ext cx="4161751" cy="593793"/>
            <a:chOff x="0" y="0"/>
            <a:chExt cx="2565722" cy="3660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65722" cy="366074"/>
            </a:xfrm>
            <a:custGeom>
              <a:avLst/>
              <a:gdLst/>
              <a:ahLst/>
              <a:cxnLst/>
              <a:rect r="r" b="b" t="t" l="l"/>
              <a:pathLst>
                <a:path h="366074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183037"/>
                  </a:lnTo>
                  <a:lnTo>
                    <a:pt x="2362522" y="366074"/>
                  </a:lnTo>
                  <a:lnTo>
                    <a:pt x="0" y="366074"/>
                  </a:lnTo>
                  <a:lnTo>
                    <a:pt x="203200" y="183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2311722" cy="404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407479" y="4591318"/>
            <a:ext cx="4161751" cy="593356"/>
            <a:chOff x="0" y="0"/>
            <a:chExt cx="2565722" cy="3658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5722" cy="365804"/>
            </a:xfrm>
            <a:custGeom>
              <a:avLst/>
              <a:gdLst/>
              <a:ahLst/>
              <a:cxnLst/>
              <a:rect r="r" b="b" t="t" l="l"/>
              <a:pathLst>
                <a:path h="365804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182902"/>
                  </a:lnTo>
                  <a:lnTo>
                    <a:pt x="2362522" y="365804"/>
                  </a:lnTo>
                  <a:lnTo>
                    <a:pt x="0" y="365804"/>
                  </a:lnTo>
                  <a:lnTo>
                    <a:pt x="203200" y="182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2311722" cy="403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543434" y="2146887"/>
            <a:ext cx="1822698" cy="46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2753">
                <a:solidFill>
                  <a:srgbClr val="051D40"/>
                </a:solidFill>
                <a:latin typeface="DM Sans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42904" y="1391760"/>
            <a:ext cx="3830182" cy="43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60"/>
              </a:lnSpc>
            </a:pPr>
            <a:r>
              <a:rPr lang="en-US" sz="2825">
                <a:solidFill>
                  <a:srgbClr val="FFFFFF"/>
                </a:solidFill>
                <a:latin typeface="DM Sans"/>
              </a:rPr>
              <a:t>Push Notifications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10578" y="3883146"/>
            <a:ext cx="1755555" cy="41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6"/>
              </a:lnSpc>
              <a:spcBef>
                <a:spcPct val="0"/>
              </a:spcBef>
            </a:pPr>
            <a:r>
              <a:rPr lang="en-US" sz="2402">
                <a:solidFill>
                  <a:srgbClr val="051D40"/>
                </a:solidFill>
                <a:latin typeface="DM Sans Bold"/>
              </a:rPr>
              <a:t>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72519" y="4667518"/>
            <a:ext cx="1693613" cy="39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>
                <a:solidFill>
                  <a:srgbClr val="051D40"/>
                </a:solidFill>
                <a:latin typeface="DM Sans Bold"/>
              </a:rPr>
              <a:t>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56594" y="7338876"/>
            <a:ext cx="1775967" cy="40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430">
                <a:solidFill>
                  <a:srgbClr val="051D40"/>
                </a:solidFill>
                <a:latin typeface="DM Sans Bold"/>
              </a:rPr>
              <a:t>May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10443" y="2169303"/>
            <a:ext cx="3963487" cy="39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95"/>
              </a:lnSpc>
            </a:pPr>
            <a:r>
              <a:rPr lang="en-US" sz="2536">
                <a:solidFill>
                  <a:srgbClr val="FFFFFF"/>
                </a:solidFill>
                <a:latin typeface="DM Sans"/>
              </a:rPr>
              <a:t>Scam Prevention Ranking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42904" y="3026247"/>
            <a:ext cx="5491140" cy="401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88"/>
              </a:lnSpc>
            </a:pPr>
            <a:r>
              <a:rPr lang="en-US" sz="2609">
                <a:solidFill>
                  <a:srgbClr val="FFFFFF"/>
                </a:solidFill>
                <a:latin typeface="DM Sans"/>
              </a:rPr>
              <a:t>Vulgar Request Filtering via NLP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100297" y="3762287"/>
            <a:ext cx="3873634" cy="68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14"/>
              </a:lnSpc>
            </a:pPr>
            <a:r>
              <a:rPr lang="en-US" sz="2154">
                <a:solidFill>
                  <a:srgbClr val="FFFFFF"/>
                </a:solidFill>
                <a:latin typeface="DM Sans"/>
              </a:rPr>
              <a:t>Points-Based Payment Gateway (Tentative)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88639" y="5375796"/>
            <a:ext cx="4489112" cy="632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46"/>
              </a:lnSpc>
            </a:pPr>
            <a:r>
              <a:rPr lang="en-US" sz="2021">
                <a:solidFill>
                  <a:srgbClr val="FFFFFF"/>
                </a:solidFill>
                <a:latin typeface="DM Sans"/>
              </a:rPr>
              <a:t>Secure Application with Two-Factor Authentication and JWT token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-2094409" y="8728424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5"/>
                </a:lnTo>
                <a:lnTo>
                  <a:pt x="0" y="7086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10436461">
            <a:off x="15600999" y="-3466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-10800000">
            <a:off x="7329581" y="5314623"/>
            <a:ext cx="4183262" cy="679528"/>
            <a:chOff x="0" y="0"/>
            <a:chExt cx="2578984" cy="41892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578984" cy="418929"/>
            </a:xfrm>
            <a:custGeom>
              <a:avLst/>
              <a:gdLst/>
              <a:ahLst/>
              <a:cxnLst/>
              <a:rect r="r" b="b" t="t" l="l"/>
              <a:pathLst>
                <a:path h="418929" w="2578984">
                  <a:moveTo>
                    <a:pt x="0" y="0"/>
                  </a:moveTo>
                  <a:lnTo>
                    <a:pt x="2375784" y="0"/>
                  </a:lnTo>
                  <a:lnTo>
                    <a:pt x="2578984" y="209465"/>
                  </a:lnTo>
                  <a:lnTo>
                    <a:pt x="2375784" y="418929"/>
                  </a:lnTo>
                  <a:lnTo>
                    <a:pt x="0" y="418929"/>
                  </a:lnTo>
                  <a:lnTo>
                    <a:pt x="203200" y="209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77800" y="-38100"/>
              <a:ext cx="2324984" cy="457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1742904" y="4618758"/>
            <a:ext cx="3735754" cy="39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17"/>
              </a:lnSpc>
            </a:pPr>
            <a:r>
              <a:rPr lang="en-US" sz="2474">
                <a:solidFill>
                  <a:srgbClr val="FFFFFF"/>
                </a:solidFill>
                <a:latin typeface="DM Sans"/>
              </a:rPr>
              <a:t>User-Friendly Interface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7469421" y="6224602"/>
            <a:ext cx="4161751" cy="664898"/>
            <a:chOff x="0" y="0"/>
            <a:chExt cx="2565722" cy="40991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565722" cy="409910"/>
            </a:xfrm>
            <a:custGeom>
              <a:avLst/>
              <a:gdLst/>
              <a:ahLst/>
              <a:cxnLst/>
              <a:rect r="r" b="b" t="t" l="l"/>
              <a:pathLst>
                <a:path h="409910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204955"/>
                  </a:lnTo>
                  <a:lnTo>
                    <a:pt x="2362522" y="409910"/>
                  </a:lnTo>
                  <a:lnTo>
                    <a:pt x="0" y="409910"/>
                  </a:lnTo>
                  <a:lnTo>
                    <a:pt x="203200" y="204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77800" y="-38100"/>
              <a:ext cx="2311722" cy="448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8641548" y="6241801"/>
            <a:ext cx="1755555" cy="41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6"/>
              </a:lnSpc>
              <a:spcBef>
                <a:spcPct val="0"/>
              </a:spcBef>
            </a:pPr>
            <a:r>
              <a:rPr lang="en-US" sz="2402">
                <a:solidFill>
                  <a:srgbClr val="051D40"/>
                </a:solidFill>
                <a:latin typeface="DM Sans Bold"/>
              </a:rPr>
              <a:t>7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672519" y="5394223"/>
            <a:ext cx="1755555" cy="41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6"/>
              </a:lnSpc>
              <a:spcBef>
                <a:spcPct val="0"/>
              </a:spcBef>
            </a:pPr>
            <a:r>
              <a:rPr lang="en-US" sz="2402">
                <a:solidFill>
                  <a:srgbClr val="051D40"/>
                </a:solidFill>
                <a:latin typeface="DM Sans Bold"/>
              </a:rPr>
              <a:t>6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742904" y="6341622"/>
            <a:ext cx="4869098" cy="42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51"/>
              </a:lnSpc>
            </a:pPr>
            <a:r>
              <a:rPr lang="en-US" sz="2739">
                <a:solidFill>
                  <a:srgbClr val="FFFFFF"/>
                </a:solidFill>
                <a:latin typeface="DM Sans"/>
              </a:rPr>
              <a:t>User Reviews and Ratings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543434" y="2981718"/>
            <a:ext cx="1822698" cy="46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2753">
                <a:solidFill>
                  <a:srgbClr val="051D40"/>
                </a:solidFill>
                <a:latin typeface="DM Sans Bold"/>
              </a:rPr>
              <a:t>3</a:t>
            </a:r>
          </a:p>
        </p:txBody>
      </p:sp>
      <p:grpSp>
        <p:nvGrpSpPr>
          <p:cNvPr name="Group 39" id="39"/>
          <p:cNvGrpSpPr/>
          <p:nvPr/>
        </p:nvGrpSpPr>
        <p:grpSpPr>
          <a:xfrm rot="-10800000">
            <a:off x="7329581" y="7106388"/>
            <a:ext cx="4161751" cy="640186"/>
            <a:chOff x="0" y="0"/>
            <a:chExt cx="2565722" cy="39467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565722" cy="394675"/>
            </a:xfrm>
            <a:custGeom>
              <a:avLst/>
              <a:gdLst/>
              <a:ahLst/>
              <a:cxnLst/>
              <a:rect r="r" b="b" t="t" l="l"/>
              <a:pathLst>
                <a:path h="394675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197338"/>
                  </a:lnTo>
                  <a:lnTo>
                    <a:pt x="2362522" y="394675"/>
                  </a:lnTo>
                  <a:lnTo>
                    <a:pt x="0" y="394675"/>
                  </a:lnTo>
                  <a:lnTo>
                    <a:pt x="203200" y="197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177800" y="-38100"/>
              <a:ext cx="2311722" cy="43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8543434" y="7146676"/>
            <a:ext cx="1755555" cy="41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6"/>
              </a:lnSpc>
              <a:spcBef>
                <a:spcPct val="0"/>
              </a:spcBef>
            </a:pPr>
            <a:r>
              <a:rPr lang="en-US" sz="2402">
                <a:solidFill>
                  <a:srgbClr val="051D40"/>
                </a:solidFill>
                <a:latin typeface="DM Sans Bold"/>
              </a:rPr>
              <a:t>8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7407479" y="7927549"/>
            <a:ext cx="4161751" cy="653972"/>
            <a:chOff x="0" y="0"/>
            <a:chExt cx="2565722" cy="403174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565722" cy="403174"/>
            </a:xfrm>
            <a:custGeom>
              <a:avLst/>
              <a:gdLst/>
              <a:ahLst/>
              <a:cxnLst/>
              <a:rect r="r" b="b" t="t" l="l"/>
              <a:pathLst>
                <a:path h="403174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201587"/>
                  </a:lnTo>
                  <a:lnTo>
                    <a:pt x="2362522" y="403174"/>
                  </a:lnTo>
                  <a:lnTo>
                    <a:pt x="0" y="403174"/>
                  </a:lnTo>
                  <a:lnTo>
                    <a:pt x="203200" y="2015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177800" y="-38100"/>
              <a:ext cx="2311722" cy="441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8610578" y="7956124"/>
            <a:ext cx="1755555" cy="41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6"/>
              </a:lnSpc>
              <a:spcBef>
                <a:spcPct val="0"/>
              </a:spcBef>
            </a:pPr>
            <a:r>
              <a:rPr lang="en-US" sz="2402">
                <a:solidFill>
                  <a:srgbClr val="051D40"/>
                </a:solidFill>
                <a:latin typeface="DM Sans Bold"/>
              </a:rPr>
              <a:t>9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945648" y="7232362"/>
            <a:ext cx="4028282" cy="37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94"/>
              </a:lnSpc>
            </a:pPr>
            <a:r>
              <a:rPr lang="en-US" sz="2455">
                <a:solidFill>
                  <a:srgbClr val="FFFFFF"/>
                </a:solidFill>
                <a:latin typeface="DM Sans"/>
              </a:rPr>
              <a:t>Faster Response Times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742904" y="8096456"/>
            <a:ext cx="2812724" cy="40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79"/>
              </a:lnSpc>
            </a:pPr>
            <a:r>
              <a:rPr lang="en-US" sz="2602">
                <a:solidFill>
                  <a:srgbClr val="FFFFFF"/>
                </a:solidFill>
                <a:latin typeface="DM Sans"/>
              </a:rPr>
              <a:t>Seller Bidding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709630" y="8961788"/>
            <a:ext cx="3268122" cy="37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25"/>
              </a:lnSpc>
            </a:pPr>
            <a:r>
              <a:rPr lang="en-US" sz="2400">
                <a:solidFill>
                  <a:srgbClr val="FFFFFF"/>
                </a:solidFill>
                <a:latin typeface="DM Sans"/>
              </a:rPr>
              <a:t>.Messaging Service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605376" y="1316478"/>
            <a:ext cx="1822698" cy="46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2753">
                <a:solidFill>
                  <a:srgbClr val="051D40"/>
                </a:solidFill>
                <a:latin typeface="DM Sans Bold"/>
              </a:rPr>
              <a:t>1</a:t>
            </a:r>
          </a:p>
        </p:txBody>
      </p:sp>
      <p:grpSp>
        <p:nvGrpSpPr>
          <p:cNvPr name="Group 51" id="51"/>
          <p:cNvGrpSpPr/>
          <p:nvPr/>
        </p:nvGrpSpPr>
        <p:grpSpPr>
          <a:xfrm rot="-10800000">
            <a:off x="7469421" y="8838696"/>
            <a:ext cx="4161751" cy="649633"/>
            <a:chOff x="0" y="0"/>
            <a:chExt cx="2565722" cy="40049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565722" cy="400499"/>
            </a:xfrm>
            <a:custGeom>
              <a:avLst/>
              <a:gdLst/>
              <a:ahLst/>
              <a:cxnLst/>
              <a:rect r="r" b="b" t="t" l="l"/>
              <a:pathLst>
                <a:path h="400499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200250"/>
                  </a:lnTo>
                  <a:lnTo>
                    <a:pt x="2362522" y="400499"/>
                  </a:lnTo>
                  <a:lnTo>
                    <a:pt x="0" y="400499"/>
                  </a:lnTo>
                  <a:lnTo>
                    <a:pt x="203200" y="200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177800" y="-38100"/>
              <a:ext cx="2311722" cy="438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8672519" y="8933213"/>
            <a:ext cx="1755555" cy="41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6"/>
              </a:lnSpc>
              <a:spcBef>
                <a:spcPct val="0"/>
              </a:spcBef>
            </a:pPr>
            <a:r>
              <a:rPr lang="en-US" sz="2402">
                <a:solidFill>
                  <a:srgbClr val="051D40"/>
                </a:solidFill>
                <a:latin typeface="DM Sans Bold"/>
              </a:rPr>
              <a:t>10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206283" y="315153"/>
            <a:ext cx="6154464" cy="100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FEATURES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33382" y="7932382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6"/>
                </a:lnTo>
                <a:lnTo>
                  <a:pt x="0" y="2651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7218" y="-297218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6"/>
                </a:lnTo>
                <a:lnTo>
                  <a:pt x="0" y="2651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9368" y="3241278"/>
            <a:ext cx="16449932" cy="5205036"/>
          </a:xfrm>
          <a:custGeom>
            <a:avLst/>
            <a:gdLst/>
            <a:ahLst/>
            <a:cxnLst/>
            <a:rect r="r" b="b" t="t" l="l"/>
            <a:pathLst>
              <a:path h="5205036" w="16449932">
                <a:moveTo>
                  <a:pt x="0" y="0"/>
                </a:moveTo>
                <a:lnTo>
                  <a:pt x="16449932" y="0"/>
                </a:lnTo>
                <a:lnTo>
                  <a:pt x="16449932" y="5205037"/>
                </a:lnTo>
                <a:lnTo>
                  <a:pt x="0" y="5205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14" t="0" r="-388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39662" y="904875"/>
            <a:ext cx="6530540" cy="1093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915"/>
              </a:lnSpc>
            </a:pPr>
            <a:r>
              <a:rPr lang="en-US" sz="6368" spc="388">
                <a:solidFill>
                  <a:srgbClr val="FFFFFF"/>
                </a:solidFill>
                <a:latin typeface="Now Bold"/>
              </a:rPr>
              <a:t>GANTT CHART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DAFx0Of3Uh0</dc:identifier>
  <dcterms:modified xsi:type="dcterms:W3CDTF">2011-08-01T06:04:30Z</dcterms:modified>
  <cp:revision>1</cp:revision>
  <dc:title>Black Doodle Group Project Presentation</dc:title>
</cp:coreProperties>
</file>